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2" r:id="rId3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iJAJEOJjJhkKhYIx/uuCkFly/U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4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1" name="Google Shape;3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3" name="Google Shape;5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2" name="Google Shape;5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0" name="Google Shape;5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8" name="Google Shape;5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8" name="Google Shape;5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5" name="Google Shape;5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3" name="Google Shape;5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1" name="Google Shape;5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8" name="Google Shape;5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5aaf4c5e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g25aaf4c5e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4" name="Google Shape;4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2" name="Google Shape;6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9" name="Google Shape;61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6" name="Google Shape;6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3" name="Google Shape;63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e505f058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g1e505f058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9" name="Google Shape;64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e505f058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1e505f058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e505f058d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7" name="Google Shape;667;g1e505f058d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e505f058d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Google Shape;676;g1e505f058d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e505f058d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g1e505f058d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5" name="Google Shape;4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e505f058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g1e505f058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1" name="Google Shape;70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e50cc3e3e3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e50cc3e3e3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e50cc3e3e3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e50cc3e3e3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e50cc3e3e3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e50cc3e3e3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e50cc3e3e3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e50cc3e3e3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3" name="Google Shape;4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1" name="Google Shape;4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8" name="Google Shape;4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8" name="Google Shape;4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7" name="Google Shape;5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5" name="Google Shape;5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a titolo">
  <p:cSld name="2_Diapositiva titolo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3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3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04" name="Google Shape;304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body" idx="1"/>
          </p:nvPr>
        </p:nvSpPr>
        <p:spPr>
          <a:xfrm rot="5400000">
            <a:off x="2265945" y="-208544"/>
            <a:ext cx="4525963" cy="8143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Google Shape;311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Google Shape;312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verticale e testo" type="vertTitleAndTx">
  <p:cSld name="VERTICAL_TITLE_AND_VERTICAL_TEX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/>
          <p:nvPr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8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2372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28"/>
          <p:cNvSpPr/>
          <p:nvPr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8"/>
          <p:cNvSpPr txBox="1"/>
          <p:nvPr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Nome Cognome, assoc.prof. ABC Dept.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p28"/>
          <p:cNvGrpSpPr/>
          <p:nvPr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6" name="Google Shape;16;p28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8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18;p28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19;p28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20;p28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1;p28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28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23;p28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24;p28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28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28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27;p28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28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28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0;p28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31;p28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32;p28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33;p28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" name="Google Shape;34;p28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" name="Google Shape;35;p28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Google Shape;36;p28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" name="Google Shape;37;p28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" name="Google Shape;38;p28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" name="Google Shape;39;p28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" name="Google Shape;40;p28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" name="Google Shape;41;p28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Google Shape;42;p28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43;p28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" name="Google Shape;44;p28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" name="Google Shape;45;p28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" name="Google Shape;46;p28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" name="Google Shape;47;p28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Google Shape;48;p28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" name="Google Shape;49;p28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" name="Google Shape;50;p28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" name="Google Shape;51;p28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" name="Google Shape;52;p28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28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28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28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28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57;p28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28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28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60;p28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28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28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63;p28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" name="Google Shape;64;p28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" name="Google Shape;65;p28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66;p28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" name="Google Shape;67;p28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" name="Google Shape;68;p28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28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70;p28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" name="Google Shape;71;p28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28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" name="Google Shape;73;p28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" name="Google Shape;74;p28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75;p28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Google Shape;76;p28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" name="Google Shape;77;p28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78;p28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79;p28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80;p28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81;p28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82;p28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83;p28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" name="Google Shape;84;p28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" name="Google Shape;85;p28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" name="Google Shape;86;p28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" name="Google Shape;87;p28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" name="Google Shape;88;p28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" name="Google Shape;89;p28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90;p28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" name="Google Shape;91;p28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28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93;p28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94;p28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95;p28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96;p28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97;p28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28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" name="Google Shape;99;p28"/>
            <p:cNvCxnSpPr/>
            <p:nvPr/>
          </p:nvCxnSpPr>
          <p:spPr>
            <a:xfrm>
              <a:off x="1357430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" name="Google Shape;100;p28"/>
            <p:cNvCxnSpPr/>
            <p:nvPr/>
          </p:nvCxnSpPr>
          <p:spPr>
            <a:xfrm>
              <a:off x="1372316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" name="Google Shape;101;p28"/>
            <p:cNvCxnSpPr/>
            <p:nvPr/>
          </p:nvCxnSpPr>
          <p:spPr>
            <a:xfrm>
              <a:off x="1387203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" name="Google Shape;102;p28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" name="Google Shape;103;p28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" name="Google Shape;104;p28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" name="Google Shape;105;p28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" name="Google Shape;106;p28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28"/>
            <p:cNvCxnSpPr/>
            <p:nvPr/>
          </p:nvCxnSpPr>
          <p:spPr>
            <a:xfrm>
              <a:off x="1476523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" name="Google Shape;108;p28"/>
            <p:cNvCxnSpPr/>
            <p:nvPr/>
          </p:nvCxnSpPr>
          <p:spPr>
            <a:xfrm>
              <a:off x="1491410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" name="Google Shape;109;p28"/>
            <p:cNvCxnSpPr/>
            <p:nvPr/>
          </p:nvCxnSpPr>
          <p:spPr>
            <a:xfrm>
              <a:off x="1506297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" name="Google Shape;110;p28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" name="Google Shape;111;p28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" name="Google Shape;112;p28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3" name="Google Shape;113;p28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114;p28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115;p28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6" name="Google Shape;116;p28"/>
            <p:cNvCxnSpPr/>
            <p:nvPr/>
          </p:nvCxnSpPr>
          <p:spPr>
            <a:xfrm>
              <a:off x="161050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117;p28"/>
            <p:cNvCxnSpPr/>
            <p:nvPr/>
          </p:nvCxnSpPr>
          <p:spPr>
            <a:xfrm>
              <a:off x="162539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" name="Google Shape;118;p28"/>
            <p:cNvCxnSpPr/>
            <p:nvPr/>
          </p:nvCxnSpPr>
          <p:spPr>
            <a:xfrm>
              <a:off x="164027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9" name="Google Shape;119;p28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120;p28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" name="Google Shape;121;p28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2" name="Google Shape;122;p28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" name="Google Shape;123;p28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28"/>
            <p:cNvCxnSpPr/>
            <p:nvPr/>
          </p:nvCxnSpPr>
          <p:spPr>
            <a:xfrm>
              <a:off x="172959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" name="Google Shape;125;p28"/>
            <p:cNvCxnSpPr/>
            <p:nvPr/>
          </p:nvCxnSpPr>
          <p:spPr>
            <a:xfrm>
              <a:off x="174448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" name="Google Shape;126;p28"/>
            <p:cNvCxnSpPr/>
            <p:nvPr/>
          </p:nvCxnSpPr>
          <p:spPr>
            <a:xfrm>
              <a:off x="175937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" name="Google Shape;127;p28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" name="Google Shape;128;p28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" name="Google Shape;129;p28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" name="Google Shape;130;p28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" name="Google Shape;131;p28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" name="Google Shape;132;p28"/>
            <p:cNvCxnSpPr/>
            <p:nvPr/>
          </p:nvCxnSpPr>
          <p:spPr>
            <a:xfrm>
              <a:off x="184869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28"/>
            <p:cNvCxnSpPr/>
            <p:nvPr/>
          </p:nvCxnSpPr>
          <p:spPr>
            <a:xfrm>
              <a:off x="186357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" name="Google Shape;134;p28"/>
            <p:cNvCxnSpPr/>
            <p:nvPr/>
          </p:nvCxnSpPr>
          <p:spPr>
            <a:xfrm>
              <a:off x="187846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" name="Google Shape;135;p28"/>
            <p:cNvCxnSpPr/>
            <p:nvPr/>
          </p:nvCxnSpPr>
          <p:spPr>
            <a:xfrm>
              <a:off x="189334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36" name="Google Shape;136;p28" descr="Y:\IMMAGINE _COORDINATA_2014\PPT\modello1\loghi_PNG\03_Polimi_logotipo_bandiera-1riga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898" y="6346378"/>
            <a:ext cx="2780124" cy="289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/>
          <p:nvPr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" name="Google Shape;139;p2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40" name="Google Shape;140;p29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1" name="Google Shape;141;p29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2" name="Google Shape;142;p29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3" name="Google Shape;143;p29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" name="Google Shape;144;p29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5" name="Google Shape;145;p29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6" name="Google Shape;146;p29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7" name="Google Shape;147;p29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8" name="Google Shape;148;p29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9" name="Google Shape;149;p29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0" name="Google Shape;150;p29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1" name="Google Shape;151;p29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" name="Google Shape;152;p29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3" name="Google Shape;153;p29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4" name="Google Shape;154;p29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5" name="Google Shape;155;p29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6" name="Google Shape;156;p29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7" name="Google Shape;157;p29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8" name="Google Shape;158;p29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9" name="Google Shape;159;p29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0" name="Google Shape;160;p29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" name="Google Shape;161;p29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" name="Google Shape;162;p29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3" name="Google Shape;163;p29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29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" name="Google Shape;165;p29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6" name="Google Shape;166;p29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7" name="Google Shape;167;p29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8" name="Google Shape;168;p29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Google Shape;169;p29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0" name="Google Shape;170;p29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1" name="Google Shape;171;p29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2" name="Google Shape;172;p29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3" name="Google Shape;173;p29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4" name="Google Shape;174;p29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5" name="Google Shape;175;p29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6" name="Google Shape;176;p29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7" name="Google Shape;177;p29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8" name="Google Shape;178;p29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9" name="Google Shape;179;p29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0" name="Google Shape;180;p29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1" name="Google Shape;181;p29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2" name="Google Shape;182;p29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3" name="Google Shape;183;p29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" name="Google Shape;184;p29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29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6" name="Google Shape;186;p29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7" name="Google Shape;187;p29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8" name="Google Shape;188;p29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9" name="Google Shape;189;p29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0" name="Google Shape;190;p29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1" name="Google Shape;191;p29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" name="Google Shape;192;p29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3" name="Google Shape;193;p29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" name="Google Shape;194;p29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5" name="Google Shape;195;p29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6" name="Google Shape;196;p29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7" name="Google Shape;197;p29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8" name="Google Shape;198;p29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9" name="Google Shape;199;p29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0" name="Google Shape;200;p29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1" name="Google Shape;201;p29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2" name="Google Shape;202;p29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3" name="Google Shape;203;p29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4" name="Google Shape;204;p29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5" name="Google Shape;205;p29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6" name="Google Shape;206;p29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7" name="Google Shape;207;p29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8" name="Google Shape;208;p29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9" name="Google Shape;209;p29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0" name="Google Shape;210;p29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" name="Google Shape;211;p29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2" name="Google Shape;212;p29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29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29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29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29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" name="Google Shape;217;p29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8" name="Google Shape;218;p29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29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29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29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" name="Google Shape;222;p29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3" name="Google Shape;223;p29"/>
            <p:cNvCxnSpPr/>
            <p:nvPr/>
          </p:nvCxnSpPr>
          <p:spPr>
            <a:xfrm>
              <a:off x="1357430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29"/>
            <p:cNvCxnSpPr/>
            <p:nvPr/>
          </p:nvCxnSpPr>
          <p:spPr>
            <a:xfrm>
              <a:off x="1372316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5" name="Google Shape;225;p29"/>
            <p:cNvCxnSpPr/>
            <p:nvPr/>
          </p:nvCxnSpPr>
          <p:spPr>
            <a:xfrm>
              <a:off x="1387203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6" name="Google Shape;226;p29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7" name="Google Shape;227;p29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29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9" name="Google Shape;229;p29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0" name="Google Shape;230;p29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1" name="Google Shape;231;p29"/>
            <p:cNvCxnSpPr/>
            <p:nvPr/>
          </p:nvCxnSpPr>
          <p:spPr>
            <a:xfrm>
              <a:off x="1476523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2" name="Google Shape;232;p29"/>
            <p:cNvCxnSpPr/>
            <p:nvPr/>
          </p:nvCxnSpPr>
          <p:spPr>
            <a:xfrm>
              <a:off x="1491410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3" name="Google Shape;233;p29"/>
            <p:cNvCxnSpPr/>
            <p:nvPr/>
          </p:nvCxnSpPr>
          <p:spPr>
            <a:xfrm>
              <a:off x="1506297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4" name="Google Shape;234;p29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5" name="Google Shape;235;p29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6" name="Google Shape;236;p29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7" name="Google Shape;237;p29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Google Shape;238;p29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9" name="Google Shape;239;p29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29"/>
            <p:cNvCxnSpPr/>
            <p:nvPr/>
          </p:nvCxnSpPr>
          <p:spPr>
            <a:xfrm>
              <a:off x="161050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1" name="Google Shape;241;p29"/>
            <p:cNvCxnSpPr/>
            <p:nvPr/>
          </p:nvCxnSpPr>
          <p:spPr>
            <a:xfrm>
              <a:off x="162539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2" name="Google Shape;242;p29"/>
            <p:cNvCxnSpPr/>
            <p:nvPr/>
          </p:nvCxnSpPr>
          <p:spPr>
            <a:xfrm>
              <a:off x="164027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3" name="Google Shape;243;p29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4" name="Google Shape;244;p29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5" name="Google Shape;245;p29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6" name="Google Shape;246;p29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7" name="Google Shape;247;p29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8" name="Google Shape;248;p29"/>
            <p:cNvCxnSpPr/>
            <p:nvPr/>
          </p:nvCxnSpPr>
          <p:spPr>
            <a:xfrm>
              <a:off x="172959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9" name="Google Shape;249;p29"/>
            <p:cNvCxnSpPr/>
            <p:nvPr/>
          </p:nvCxnSpPr>
          <p:spPr>
            <a:xfrm>
              <a:off x="174448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0" name="Google Shape;250;p29"/>
            <p:cNvCxnSpPr/>
            <p:nvPr/>
          </p:nvCxnSpPr>
          <p:spPr>
            <a:xfrm>
              <a:off x="175937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1" name="Google Shape;251;p29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2" name="Google Shape;252;p29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3" name="Google Shape;253;p29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4" name="Google Shape;254;p29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5" name="Google Shape;255;p29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29"/>
            <p:cNvCxnSpPr/>
            <p:nvPr/>
          </p:nvCxnSpPr>
          <p:spPr>
            <a:xfrm>
              <a:off x="184869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29"/>
            <p:cNvCxnSpPr/>
            <p:nvPr/>
          </p:nvCxnSpPr>
          <p:spPr>
            <a:xfrm>
              <a:off x="186357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29"/>
            <p:cNvCxnSpPr/>
            <p:nvPr/>
          </p:nvCxnSpPr>
          <p:spPr>
            <a:xfrm>
              <a:off x="187846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29"/>
            <p:cNvCxnSpPr/>
            <p:nvPr/>
          </p:nvCxnSpPr>
          <p:spPr>
            <a:xfrm>
              <a:off x="189334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0" name="Google Shape;260;p29"/>
          <p:cNvSpPr txBox="1"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2" type="twoObj">
  <p:cSld name="TWO_OBJECTS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8" name="Google Shape;278;p3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79" name="Google Shape;279;p3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" type="blank">
  <p:cSld name="BLANK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Google Shape;291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2" name="Google Shape;292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1"/>
          <p:cNvPicPr preferRelativeResize="0"/>
          <p:nvPr/>
        </p:nvPicPr>
        <p:blipFill rotWithShape="1">
          <a:blip r:embed="rId3">
            <a:alphaModFix/>
          </a:blip>
          <a:srcRect t="17598" b="14682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"/>
          <p:cNvSpPr txBox="1"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it-IT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lang="it-IT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-IT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sz="2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"/>
          <p:cNvSpPr txBox="1"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2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1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" name="Google Shape;328;p1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329" name="Google Shape;329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0" name="Google Shape;330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57430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72316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87203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76523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91410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506297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610504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25390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40277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29597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444843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593710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48691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635779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784646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933462" y="275867"/>
              <a:ext cx="0" cy="56784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49" name="Google Shape;449;p1"/>
          <p:cNvSpPr txBox="1"/>
          <p:nvPr/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it-IT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Pricing-Advertising project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"/>
          <p:cNvSpPr txBox="1"/>
          <p:nvPr/>
        </p:nvSpPr>
        <p:spPr>
          <a:xfrm>
            <a:off x="641534" y="5118100"/>
            <a:ext cx="7772400" cy="448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lang="it-IT" sz="2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Online learning </a:t>
            </a:r>
            <a:r>
              <a:rPr lang="it-IT" sz="22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r>
              <a:rPr lang="it-IT"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– Professor Nicola Gatti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Noto Sans Symbols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"/>
          <p:cNvSpPr txBox="1"/>
          <p:nvPr/>
        </p:nvSpPr>
        <p:spPr>
          <a:xfrm>
            <a:off x="1526121" y="5789871"/>
            <a:ext cx="6092043" cy="87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Arrigoni Francesca, Enrico Brunetti, Stefano Ferrara, Davide Gesualdi, Stefano Vighini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0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2 : Advertising</a:t>
            </a:r>
            <a:endParaRPr/>
          </a:p>
        </p:txBody>
      </p:sp>
      <p:sp>
        <p:nvSpPr>
          <p:cNvPr id="526" name="Google Shape;526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2372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/>
              <a:t>All customers belong to C1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it-IT" sz="1600"/>
              <a:t>The price is fixed at 30€</a:t>
            </a: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it-IT" sz="1600"/>
              <a:t>We employ two Gaussian Processes algorithm to maximize the reward: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34290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it-IT" sz="1600"/>
              <a:t>GPUCB:</a:t>
            </a: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34290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it-IT" sz="1600"/>
              <a:t>GPTS: The posterior distribution of the Gaussian process is distributed as a Gaussian in which we can update the mean and standard deviation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/>
          </a:p>
        </p:txBody>
      </p:sp>
      <p:pic>
        <p:nvPicPr>
          <p:cNvPr id="527" name="Google Shape;52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5404" y="3131758"/>
            <a:ext cx="1590675" cy="27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5404" y="3726243"/>
            <a:ext cx="1851250" cy="443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1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2 : Results</a:t>
            </a:r>
            <a:endParaRPr/>
          </a:p>
        </p:txBody>
      </p:sp>
      <p:pic>
        <p:nvPicPr>
          <p:cNvPr id="535" name="Google Shape;535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2133632"/>
            <a:ext cx="4363463" cy="320036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6" name="Google Shape;53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1" y="2133632"/>
            <a:ext cx="4482342" cy="3200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2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2 : Results</a:t>
            </a:r>
            <a:endParaRPr/>
          </a:p>
        </p:txBody>
      </p:sp>
      <p:pic>
        <p:nvPicPr>
          <p:cNvPr id="543" name="Google Shape;543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8521" y="2045267"/>
            <a:ext cx="4247289" cy="314721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4" name="Google Shape;54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8190" y="2045267"/>
            <a:ext cx="4247289" cy="316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3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2 : Results</a:t>
            </a:r>
            <a:endParaRPr/>
          </a:p>
        </p:txBody>
      </p:sp>
      <p:pic>
        <p:nvPicPr>
          <p:cNvPr id="551" name="Google Shape;551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738585" y="2380315"/>
            <a:ext cx="4130979" cy="317499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2" name="Google Shape;55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352" y="2380315"/>
            <a:ext cx="4086064" cy="314047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13"/>
          <p:cNvSpPr txBox="1"/>
          <p:nvPr/>
        </p:nvSpPr>
        <p:spPr>
          <a:xfrm>
            <a:off x="2209984" y="1709448"/>
            <a:ext cx="13607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GPUCB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3"/>
          <p:cNvSpPr txBox="1"/>
          <p:nvPr/>
        </p:nvSpPr>
        <p:spPr>
          <a:xfrm>
            <a:off x="6673127" y="1752991"/>
            <a:ext cx="13607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4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3 : Pricing + Advertising </a:t>
            </a:r>
            <a:endParaRPr/>
          </a:p>
        </p:txBody>
      </p:sp>
      <p:sp>
        <p:nvSpPr>
          <p:cNvPr id="561" name="Google Shape;56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2326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it-IT" sz="1800"/>
              <a:t>All customers belong to C1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1800"/>
              <a:t>We employ a single environment that first samples from the advertising curves and uses the results to sample from the pricing curve.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1800"/>
              <a:t> The algorithms employed are: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1800"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lang="it-IT" sz="1800"/>
              <a:t>UCB-1 for the pricing part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1800"/>
              <a:t>    </a:t>
            </a:r>
            <a:r>
              <a:rPr lang="it-IT" sz="1100"/>
              <a:t>  </a:t>
            </a:r>
            <a:r>
              <a:rPr lang="it-IT" sz="1800"/>
              <a:t>GPUCB for the advertising part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1800"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lang="it-IT" sz="1800"/>
              <a:t>Thompson Sampling for the pricing part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1800"/>
              <a:t>     </a:t>
            </a:r>
            <a:r>
              <a:rPr lang="it-IT" sz="1050"/>
              <a:t> </a:t>
            </a:r>
            <a:r>
              <a:rPr lang="it-IT" sz="1800"/>
              <a:t>GPTS for the advertising part</a:t>
            </a:r>
            <a:endParaRPr sz="1800"/>
          </a:p>
        </p:txBody>
      </p:sp>
      <p:pic>
        <p:nvPicPr>
          <p:cNvPr id="562" name="Google Shape;5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5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3 : Results</a:t>
            </a:r>
            <a:endParaRPr/>
          </a:p>
        </p:txBody>
      </p:sp>
      <p:pic>
        <p:nvPicPr>
          <p:cNvPr id="568" name="Google Shape;568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2544" y="2295638"/>
            <a:ext cx="4350368" cy="31907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9" name="Google Shape;56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2295638"/>
            <a:ext cx="4409456" cy="3190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3 : Results</a:t>
            </a:r>
            <a:endParaRPr/>
          </a:p>
        </p:txBody>
      </p:sp>
      <p:pic>
        <p:nvPicPr>
          <p:cNvPr id="576" name="Google Shape;576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2351" y="2337429"/>
            <a:ext cx="4427705" cy="328090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7" name="Google Shape;57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2336311"/>
            <a:ext cx="4406421" cy="32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7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4: Multiple customers</a:t>
            </a:r>
            <a:endParaRPr/>
          </a:p>
        </p:txBody>
      </p:sp>
      <p:sp>
        <p:nvSpPr>
          <p:cNvPr id="584" name="Google Shape;584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2372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C1, C2, and C3 get pulled with the same probability every round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Pull feature first, then pull arm from a context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Analize reward in 3 scenarios: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t-IT"/>
              <a:t>Not using any context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t-IT"/>
              <a:t>Using known contexts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it-IT"/>
              <a:t>Generating the context (every 14 rounds)</a:t>
            </a:r>
            <a:endParaRPr/>
          </a:p>
        </p:txBody>
      </p:sp>
      <p:pic>
        <p:nvPicPr>
          <p:cNvPr id="585" name="Google Shape;5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8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4 : Results</a:t>
            </a:r>
            <a:endParaRPr/>
          </a:p>
        </p:txBody>
      </p:sp>
      <p:pic>
        <p:nvPicPr>
          <p:cNvPr id="591" name="Google Shape;591;p18"/>
          <p:cNvPicPr preferRelativeResize="0"/>
          <p:nvPr/>
        </p:nvPicPr>
        <p:blipFill rotWithShape="1">
          <a:blip r:embed="rId3">
            <a:alphaModFix/>
          </a:blip>
          <a:srcRect t="9867" r="7838" b="2047"/>
          <a:stretch/>
        </p:blipFill>
        <p:spPr>
          <a:xfrm>
            <a:off x="147287" y="1339881"/>
            <a:ext cx="3258941" cy="233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8"/>
          <p:cNvPicPr preferRelativeResize="0"/>
          <p:nvPr/>
        </p:nvPicPr>
        <p:blipFill rotWithShape="1">
          <a:blip r:embed="rId4">
            <a:alphaModFix/>
          </a:blip>
          <a:srcRect t="9995" r="8409"/>
          <a:stretch/>
        </p:blipFill>
        <p:spPr>
          <a:xfrm>
            <a:off x="5473653" y="1338051"/>
            <a:ext cx="3174547" cy="233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8"/>
          <p:cNvPicPr preferRelativeResize="0"/>
          <p:nvPr/>
        </p:nvPicPr>
        <p:blipFill rotWithShape="1">
          <a:blip r:embed="rId5">
            <a:alphaModFix/>
          </a:blip>
          <a:srcRect t="11916" r="7838"/>
          <a:stretch/>
        </p:blipFill>
        <p:spPr>
          <a:xfrm>
            <a:off x="2701319" y="3731554"/>
            <a:ext cx="3258941" cy="2336048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8"/>
          <p:cNvSpPr txBox="1"/>
          <p:nvPr/>
        </p:nvSpPr>
        <p:spPr>
          <a:xfrm>
            <a:off x="905552" y="3617353"/>
            <a:ext cx="174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/>
              <a:t>Known</a:t>
            </a:r>
            <a:r>
              <a:rPr lang="it-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8"/>
          <p:cNvSpPr txBox="1"/>
          <p:nvPr/>
        </p:nvSpPr>
        <p:spPr>
          <a:xfrm>
            <a:off x="6498282" y="3617352"/>
            <a:ext cx="174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/>
              <a:t>Generated</a:t>
            </a:r>
            <a:r>
              <a:rPr lang="it-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8"/>
          <p:cNvSpPr txBox="1"/>
          <p:nvPr/>
        </p:nvSpPr>
        <p:spPr>
          <a:xfrm>
            <a:off x="6013627" y="5372898"/>
            <a:ext cx="174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Without Context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7" name="Google Shape;59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5aaf4c5e37_0_0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4 : Results</a:t>
            </a:r>
            <a:endParaRPr/>
          </a:p>
        </p:txBody>
      </p:sp>
      <p:pic>
        <p:nvPicPr>
          <p:cNvPr id="603" name="Google Shape;603;g25aaf4c5e37_0_0"/>
          <p:cNvPicPr preferRelativeResize="0"/>
          <p:nvPr/>
        </p:nvPicPr>
        <p:blipFill rotWithShape="1">
          <a:blip r:embed="rId3">
            <a:alphaModFix/>
          </a:blip>
          <a:srcRect t="9530" r="8048"/>
          <a:stretch/>
        </p:blipFill>
        <p:spPr>
          <a:xfrm>
            <a:off x="168512" y="1293030"/>
            <a:ext cx="3272778" cy="2306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25aaf4c5e37_0_0"/>
          <p:cNvPicPr preferRelativeResize="0"/>
          <p:nvPr/>
        </p:nvPicPr>
        <p:blipFill rotWithShape="1">
          <a:blip r:embed="rId4">
            <a:alphaModFix/>
          </a:blip>
          <a:srcRect t="9530" r="8048"/>
          <a:stretch/>
        </p:blipFill>
        <p:spPr>
          <a:xfrm>
            <a:off x="4828948" y="1293030"/>
            <a:ext cx="3272777" cy="2306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25aaf4c5e37_0_0"/>
          <p:cNvPicPr preferRelativeResize="0"/>
          <p:nvPr/>
        </p:nvPicPr>
        <p:blipFill rotWithShape="1">
          <a:blip r:embed="rId5">
            <a:alphaModFix/>
          </a:blip>
          <a:srcRect t="9530" r="8048"/>
          <a:stretch/>
        </p:blipFill>
        <p:spPr>
          <a:xfrm>
            <a:off x="2567588" y="3688034"/>
            <a:ext cx="3272778" cy="230618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25aaf4c5e37_0_0"/>
          <p:cNvSpPr txBox="1"/>
          <p:nvPr/>
        </p:nvSpPr>
        <p:spPr>
          <a:xfrm>
            <a:off x="581944" y="3599216"/>
            <a:ext cx="174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Known Context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25aaf4c5e37_0_0"/>
          <p:cNvSpPr txBox="1"/>
          <p:nvPr/>
        </p:nvSpPr>
        <p:spPr>
          <a:xfrm>
            <a:off x="6463670" y="3599216"/>
            <a:ext cx="174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Generated Context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25aaf4c5e37_0_0"/>
          <p:cNvSpPr txBox="1"/>
          <p:nvPr/>
        </p:nvSpPr>
        <p:spPr>
          <a:xfrm>
            <a:off x="5840366" y="5364870"/>
            <a:ext cx="174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Without Context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g25aaf4c5e37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0</a:t>
            </a:r>
            <a:br>
              <a:rPr lang="it-IT"/>
            </a:br>
            <a:endParaRPr/>
          </a:p>
        </p:txBody>
      </p:sp>
      <p:pic>
        <p:nvPicPr>
          <p:cNvPr id="457" name="Google Shape;457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317172"/>
            <a:ext cx="4525963" cy="452596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8" name="Google Shape;458;p2"/>
          <p:cNvSpPr txBox="1"/>
          <p:nvPr/>
        </p:nvSpPr>
        <p:spPr>
          <a:xfrm>
            <a:off x="413657" y="1796143"/>
            <a:ext cx="41583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want to find an optimal pricing and advertising strategy for a backpack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"/>
          <p:cNvSpPr txBox="1"/>
          <p:nvPr/>
        </p:nvSpPr>
        <p:spPr>
          <a:xfrm>
            <a:off x="413656" y="2598279"/>
            <a:ext cx="415834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Prices </a:t>
            </a:r>
            <a:r>
              <a:rPr lang="it-IT" sz="1800" b="0" i="0" u="none" strike="noStrike" cap="none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∈ </a:t>
            </a:r>
            <a:r>
              <a:rPr lang="it-I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{10€, 20€, 30€, 40€, 50€}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Bids </a:t>
            </a:r>
            <a:r>
              <a:rPr lang="it-IT" sz="1800" b="0" i="0" u="none" strike="noStrike" cap="none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∈ </a:t>
            </a:r>
            <a:r>
              <a:rPr lang="it-IT" sz="1800" b="0" i="0" u="none" strike="noStrike" cap="none">
                <a:solidFill>
                  <a:srgbClr val="040C28"/>
                </a:solidFill>
                <a:latin typeface="Calibri"/>
                <a:ea typeface="Calibri"/>
                <a:cs typeface="Calibri"/>
                <a:sym typeface="Calibri"/>
              </a:rPr>
              <a:t>[ 0€, 2€ ], 100 bids</a:t>
            </a:r>
            <a:endParaRPr sz="1800" b="0" i="0" u="none" strike="noStrike" cap="none">
              <a:solidFill>
                <a:srgbClr val="040C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0" i="0" u="none" strike="noStrike" cap="none">
                <a:solidFill>
                  <a:srgbClr val="040C28"/>
                </a:solidFill>
                <a:latin typeface="Calibri"/>
                <a:ea typeface="Calibri"/>
                <a:cs typeface="Calibri"/>
                <a:sym typeface="Calibri"/>
              </a:rPr>
              <a:t>T=365 giorni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"/>
          <p:cNvSpPr txBox="1"/>
          <p:nvPr/>
        </p:nvSpPr>
        <p:spPr>
          <a:xfrm>
            <a:off x="420699" y="3759042"/>
            <a:ext cx="415834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 of the customers: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Employment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it-I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Residence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"/>
          <p:cNvSpPr txBox="1"/>
          <p:nvPr/>
        </p:nvSpPr>
        <p:spPr>
          <a:xfrm>
            <a:off x="420699" y="4864487"/>
            <a:ext cx="415834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it-I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C1: students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it-I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C2: commuter workers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it-I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C3: resident workers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4 : Unexpected behaviour</a:t>
            </a:r>
            <a:endParaRPr/>
          </a:p>
        </p:txBody>
      </p:sp>
      <p:sp>
        <p:nvSpPr>
          <p:cNvPr id="615" name="Google Shape;615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2372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Convergence speed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Reward difference between context and non context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Not applicable, too small differences (only 30 €)</a:t>
            </a:r>
            <a:endParaRPr/>
          </a:p>
        </p:txBody>
      </p:sp>
      <p:pic>
        <p:nvPicPr>
          <p:cNvPr id="616" name="Google Shape;6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0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5: Setting </a:t>
            </a:r>
            <a:endParaRPr/>
          </a:p>
        </p:txBody>
      </p:sp>
      <p:sp>
        <p:nvSpPr>
          <p:cNvPr id="622" name="Google Shape;622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2372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/>
              <a:t>Non Stationary(Pricing) Environment.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it-IT"/>
              <a:t>All users belong to C1.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it-IT"/>
              <a:t>3 phases during the year: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/>
              <a:t>	- July to October, students buy new backpacks for the 	upcoming school year 🡪 higher conversion probabilities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/>
              <a:t>	- November to February, Christmas holidays, people tend 	to spend more for presents 🡪 higher conversion 	probabilities for more expensive prices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/>
              <a:t>	- March to June, regular purchasing behaviour, less need 	for new backpacks in general 🡪 lower conversion 	probabilities.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/>
              <a:t>                                           </a:t>
            </a:r>
            <a:endParaRPr/>
          </a:p>
        </p:txBody>
      </p:sp>
      <p:pic>
        <p:nvPicPr>
          <p:cNvPr id="623" name="Google Shape;6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1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5 : Algorithms</a:t>
            </a:r>
            <a:endParaRPr/>
          </a:p>
        </p:txBody>
      </p:sp>
      <p:sp>
        <p:nvSpPr>
          <p:cNvPr id="629" name="Google Shape;629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2372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Stationary UCB1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Sliding Window UCB1(passive approach): employs a sliding window of fixed size to store samples, computing the upper confidence bound only over those samples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CUSUM UCB1(active approach): employs the CUSUM procedure to detect a change in the underlying distributions, dependent on four parameters(M,ε,h,α)</a:t>
            </a:r>
            <a:endParaRPr/>
          </a:p>
        </p:txBody>
      </p:sp>
      <p:pic>
        <p:nvPicPr>
          <p:cNvPr id="630" name="Google Shape;6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2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5 : Sliding Window UCB1</a:t>
            </a:r>
            <a:endParaRPr/>
          </a:p>
        </p:txBody>
      </p:sp>
      <p:sp>
        <p:nvSpPr>
          <p:cNvPr id="636" name="Google Shape;636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2372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1800"/>
              <a:t>From theory, τ ∝ √T, so we tried six different multiplying constants: 1, 1.5 , 2,   2.5 , 3 , 3.5.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400"/>
          </a:p>
        </p:txBody>
      </p:sp>
      <p:pic>
        <p:nvPicPr>
          <p:cNvPr id="637" name="Google Shape;637;p22"/>
          <p:cNvPicPr preferRelativeResize="0"/>
          <p:nvPr/>
        </p:nvPicPr>
        <p:blipFill rotWithShape="1">
          <a:blip r:embed="rId3">
            <a:alphaModFix/>
          </a:blip>
          <a:srcRect l="7227" t="7197" r="8229" b="3487"/>
          <a:stretch/>
        </p:blipFill>
        <p:spPr>
          <a:xfrm>
            <a:off x="201896" y="2251587"/>
            <a:ext cx="6480178" cy="3628103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22"/>
          <p:cNvSpPr txBox="1"/>
          <p:nvPr/>
        </p:nvSpPr>
        <p:spPr>
          <a:xfrm>
            <a:off x="6682074" y="3523790"/>
            <a:ext cx="2393100" cy="23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larger window sizes associated to lower regret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t-IT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particular, 3.5</a:t>
            </a:r>
            <a:r>
              <a:rPr lang="it-I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√T is the best one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e505f058d1_0_2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Step 5: CUSUM UCB1</a:t>
            </a:r>
            <a:endParaRPr/>
          </a:p>
        </p:txBody>
      </p:sp>
      <p:sp>
        <p:nvSpPr>
          <p:cNvPr id="645" name="Google Shape;645;g1e505f058d1_0_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it-IT"/>
              <a:t>CUSUM values for every arm representing deviation from the expected reward 🡪 when a threshold is exceeded a change is detected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it-IT"/>
              <a:t> 4 parameters to be selected: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M, number of samples over which the mean is computed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ε, adjusting the difference between current mean and new samples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h, threshold to be surpassed in order to trigger a change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α, probability of pulling a random arm at each round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it-IT"/>
              <a:t>  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it-IT"/>
              <a:t>   </a:t>
            </a:r>
            <a:endParaRPr/>
          </a:p>
        </p:txBody>
      </p:sp>
      <p:pic>
        <p:nvPicPr>
          <p:cNvPr id="646" name="Google Shape;646;g1e505f058d1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3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5: Analysis of M </a:t>
            </a:r>
            <a:endParaRPr/>
          </a:p>
        </p:txBody>
      </p:sp>
      <p:sp>
        <p:nvSpPr>
          <p:cNvPr id="652" name="Google Shape;652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2372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/>
              <a:t>Starting from fixed values for the other parameters, we tested six possible choices for M: 10,20,30,50,80,100. </a:t>
            </a:r>
            <a:endParaRPr/>
          </a:p>
        </p:txBody>
      </p:sp>
      <p:pic>
        <p:nvPicPr>
          <p:cNvPr id="653" name="Google Shape;653;p23"/>
          <p:cNvPicPr preferRelativeResize="0"/>
          <p:nvPr/>
        </p:nvPicPr>
        <p:blipFill rotWithShape="1">
          <a:blip r:embed="rId3">
            <a:alphaModFix/>
          </a:blip>
          <a:srcRect l="6659" t="7759" r="7344" b="5222"/>
          <a:stretch/>
        </p:blipFill>
        <p:spPr>
          <a:xfrm>
            <a:off x="122735" y="2466105"/>
            <a:ext cx="6789341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23"/>
          <p:cNvSpPr txBox="1"/>
          <p:nvPr/>
        </p:nvSpPr>
        <p:spPr>
          <a:xfrm>
            <a:off x="7115326" y="3199598"/>
            <a:ext cx="1665600" cy="20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it-IT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smaller window size is preferred, we set M=10.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e505f058d1_0_12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Step 5: Analysis of ε</a:t>
            </a:r>
            <a:endParaRPr/>
          </a:p>
        </p:txBody>
      </p:sp>
      <p:sp>
        <p:nvSpPr>
          <p:cNvPr id="661" name="Google Shape;661;g1e505f058d1_0_12"/>
          <p:cNvSpPr txBox="1">
            <a:spLocks noGrp="1"/>
          </p:cNvSpPr>
          <p:nvPr>
            <p:ph type="body" idx="1"/>
          </p:nvPr>
        </p:nvSpPr>
        <p:spPr>
          <a:xfrm>
            <a:off x="410100" y="1585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it-IT"/>
              <a:t>Normalized rewards 🡪 values in [0,1]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it-IT"/>
              <a:t>We tested six possibilities: 0.1,0.2,0.3,0.4,0.5,0.8</a:t>
            </a:r>
            <a:endParaRPr/>
          </a:p>
        </p:txBody>
      </p:sp>
      <p:pic>
        <p:nvPicPr>
          <p:cNvPr id="662" name="Google Shape;662;g1e505f058d1_0_12"/>
          <p:cNvPicPr preferRelativeResize="0"/>
          <p:nvPr/>
        </p:nvPicPr>
        <p:blipFill rotWithShape="1">
          <a:blip r:embed="rId3">
            <a:alphaModFix/>
          </a:blip>
          <a:srcRect l="6667" t="7585" r="7440" b="5918"/>
          <a:stretch/>
        </p:blipFill>
        <p:spPr>
          <a:xfrm>
            <a:off x="0" y="2546556"/>
            <a:ext cx="6558116" cy="3517492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1e505f058d1_0_12"/>
          <p:cNvSpPr txBox="1"/>
          <p:nvPr/>
        </p:nvSpPr>
        <p:spPr>
          <a:xfrm>
            <a:off x="6671610" y="3097360"/>
            <a:ext cx="2305242" cy="24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clear best value, but ε=0.1 was the most frequent among multiple runs and with biggest difference in single ones.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4" name="Google Shape;664;g1e505f058d1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e505f058d1_0_19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Step 5: Analysis of h</a:t>
            </a:r>
            <a:endParaRPr/>
          </a:p>
        </p:txBody>
      </p:sp>
      <p:sp>
        <p:nvSpPr>
          <p:cNvPr id="670" name="Google Shape;670;g1e505f058d1_0_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it-IT"/>
              <a:t>We tested different factors multiplying logT: 1,2,4,5,8,10</a:t>
            </a:r>
            <a:endParaRPr/>
          </a:p>
        </p:txBody>
      </p:sp>
      <p:pic>
        <p:nvPicPr>
          <p:cNvPr id="671" name="Google Shape;671;g1e505f058d1_0_19"/>
          <p:cNvPicPr preferRelativeResize="0"/>
          <p:nvPr/>
        </p:nvPicPr>
        <p:blipFill rotWithShape="1">
          <a:blip r:embed="rId3">
            <a:alphaModFix/>
          </a:blip>
          <a:srcRect l="6838" t="7862" r="8061" b="4456"/>
          <a:stretch/>
        </p:blipFill>
        <p:spPr>
          <a:xfrm>
            <a:off x="88490" y="2418735"/>
            <a:ext cx="6350775" cy="3519949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g1e505f058d1_0_19"/>
          <p:cNvSpPr txBox="1"/>
          <p:nvPr/>
        </p:nvSpPr>
        <p:spPr>
          <a:xfrm>
            <a:off x="6713775" y="2903410"/>
            <a:ext cx="1973025" cy="22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smaller values of the threshold achieve lower regret, in particular h= 2logT≃12 is the best choice.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3" name="Google Shape;673;g1e505f058d1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e505f058d1_0_26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Step 5: Analysis of α</a:t>
            </a:r>
            <a:endParaRPr/>
          </a:p>
        </p:txBody>
      </p:sp>
      <p:sp>
        <p:nvSpPr>
          <p:cNvPr id="679" name="Google Shape;679;g1e505f058d1_0_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it-IT"/>
              <a:t>Since it’s a probability we explore six values in (0,1): 0.05,0.1,0.2,0.3,0.5,0.7</a:t>
            </a:r>
            <a:endParaRPr/>
          </a:p>
        </p:txBody>
      </p:sp>
      <p:pic>
        <p:nvPicPr>
          <p:cNvPr id="680" name="Google Shape;680;g1e505f058d1_0_26"/>
          <p:cNvPicPr preferRelativeResize="0"/>
          <p:nvPr/>
        </p:nvPicPr>
        <p:blipFill rotWithShape="1">
          <a:blip r:embed="rId3">
            <a:alphaModFix/>
          </a:blip>
          <a:srcRect l="7078" t="6392" r="9163" b="4623"/>
          <a:stretch/>
        </p:blipFill>
        <p:spPr>
          <a:xfrm>
            <a:off x="96229" y="2526891"/>
            <a:ext cx="6402894" cy="3431458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g1e505f058d1_0_26"/>
          <p:cNvSpPr txBox="1"/>
          <p:nvPr/>
        </p:nvSpPr>
        <p:spPr>
          <a:xfrm>
            <a:off x="6710925" y="3097350"/>
            <a:ext cx="2158496" cy="23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smaller</a:t>
            </a:r>
            <a:r>
              <a:rPr lang="it-IT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r>
              <a:rPr lang="it-IT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around</a:t>
            </a:r>
            <a:r>
              <a:rPr lang="it-IT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0.1-0.2 </a:t>
            </a:r>
            <a:r>
              <a:rPr lang="it-IT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seem</a:t>
            </a:r>
            <a:r>
              <a:rPr lang="it-IT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like the best </a:t>
            </a:r>
            <a:r>
              <a:rPr lang="it-IT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choice</a:t>
            </a:r>
            <a:r>
              <a:rPr lang="it-IT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providing</a:t>
            </a:r>
            <a:r>
              <a:rPr lang="it-IT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good balance </a:t>
            </a:r>
            <a:r>
              <a:rPr lang="it-IT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between</a:t>
            </a:r>
            <a:r>
              <a:rPr lang="it-IT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exploration</a:t>
            </a:r>
            <a:r>
              <a:rPr lang="it-IT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exploitation.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2" name="Google Shape;682;g1e505f058d1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e505f058d1_0_33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Step 5: Algorithms Comparison</a:t>
            </a:r>
            <a:endParaRPr/>
          </a:p>
        </p:txBody>
      </p:sp>
      <p:sp>
        <p:nvSpPr>
          <p:cNvPr id="688" name="Google Shape;688;g1e505f058d1_0_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it-IT"/>
              <a:t>We compare the performances of the three algorithms in terms of regret, taking the “best” parameters obtained before for the SW-UCB and CUSUM-UCB algorithms.</a:t>
            </a:r>
            <a:endParaRPr/>
          </a:p>
        </p:txBody>
      </p:sp>
      <p:pic>
        <p:nvPicPr>
          <p:cNvPr id="689" name="Google Shape;689;g1e505f058d1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700" y="2857250"/>
            <a:ext cx="4572000" cy="30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1e505f058d1_0_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6200" y="2963799"/>
            <a:ext cx="4572000" cy="290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1e505f058d1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0</a:t>
            </a:r>
            <a:br>
              <a:rPr lang="it-IT"/>
            </a:br>
            <a:r>
              <a:rPr lang="it-IT"/>
              <a:t>Number of clicks</a:t>
            </a:r>
            <a:endParaRPr/>
          </a:p>
        </p:txBody>
      </p:sp>
      <p:pic>
        <p:nvPicPr>
          <p:cNvPr id="468" name="Google Shape;468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44580" y="2579161"/>
            <a:ext cx="4634927" cy="353475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9" name="Google Shape;46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4579" y="1496217"/>
            <a:ext cx="4634928" cy="84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e505f058d1_0_40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Step 5: Results</a:t>
            </a:r>
            <a:endParaRPr/>
          </a:p>
        </p:txBody>
      </p:sp>
      <p:sp>
        <p:nvSpPr>
          <p:cNvPr id="697" name="Google Shape;697;g1e505f058d1_0_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Sublinear regret for each of the algorithms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Worst performance is of the stationary UCB1 algorithm as expected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SW-UCB performs better than CUSUM-UCB, reacts faster after abrupt changes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Possible explanation due to the hard task of setting four parameters properly simultaneously.</a:t>
            </a:r>
            <a:endParaRPr/>
          </a:p>
        </p:txBody>
      </p:sp>
      <p:pic>
        <p:nvPicPr>
          <p:cNvPr id="698" name="Google Shape;698;g1e505f058d1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4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6 : Dealing with non-stationary environments with many abrupt changes</a:t>
            </a:r>
            <a:endParaRPr/>
          </a:p>
        </p:txBody>
      </p:sp>
      <p:sp>
        <p:nvSpPr>
          <p:cNvPr id="704" name="Google Shape;704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32372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rtl="0">
              <a:spcBef>
                <a:spcPts val="1200"/>
              </a:spcBef>
              <a:spcAft>
                <a:spcPts val="1200"/>
              </a:spcAft>
              <a:buSzPts val="1800"/>
            </a:pPr>
            <a:r>
              <a:rPr lang="it-IT" dirty="0"/>
              <a:t>EXP3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in 2 </a:t>
            </a:r>
            <a:r>
              <a:rPr lang="it-IT" dirty="0" err="1"/>
              <a:t>different</a:t>
            </a:r>
            <a:r>
              <a:rPr lang="it-IT" dirty="0"/>
              <a:t> settings: </a:t>
            </a:r>
            <a:endParaRPr lang="en-US" dirty="0"/>
          </a:p>
          <a:p>
            <a:pPr lvl="0" indent="-342900" rtl="0">
              <a:spcBef>
                <a:spcPts val="1200"/>
              </a:spcBef>
              <a:spcAft>
                <a:spcPts val="1200"/>
              </a:spcAft>
              <a:buSzPct val="140000"/>
              <a:buFont typeface="Arial" panose="020B0604020202020204" pitchFamily="34" charset="0"/>
              <a:buChar char="•"/>
            </a:pPr>
            <a:r>
              <a:rPr lang="en-US" dirty="0"/>
              <a:t>Simplified version of step 5 with fixed bid (3 phases).</a:t>
            </a:r>
          </a:p>
          <a:p>
            <a:pPr indent="-342900">
              <a:spcBef>
                <a:spcPts val="600"/>
              </a:spcBef>
              <a:spcAft>
                <a:spcPts val="600"/>
              </a:spcAft>
              <a:buSzPct val="130000"/>
              <a:buFont typeface="Arial" panose="020B0604020202020204" pitchFamily="34" charset="0"/>
              <a:buChar char="•"/>
            </a:pPr>
            <a:r>
              <a:rPr lang="en-US" dirty="0"/>
              <a:t>A different non-stationary setting with a higher non-stationary degree (25 phases).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̶"/>
            </a:pPr>
            <a:r>
              <a:rPr lang="en-US" dirty="0"/>
              <a:t>5 different phases (different optimal price) repeated cyclically 5 times.</a:t>
            </a:r>
            <a:endParaRPr dirty="0"/>
          </a:p>
        </p:txBody>
      </p:sp>
      <p:pic>
        <p:nvPicPr>
          <p:cNvPr id="705" name="Google Shape;7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75" y="6250225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50cc3e3e3_2_15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 dirty="0"/>
              <a:t>Step 6 : EXP3 </a:t>
            </a:r>
            <a:r>
              <a:rPr lang="it-IT" dirty="0" err="1"/>
              <a:t>algorithm</a:t>
            </a:r>
            <a:endParaRPr dirty="0"/>
          </a:p>
        </p:txBody>
      </p:sp>
      <p:sp>
        <p:nvSpPr>
          <p:cNvPr id="718" name="Google Shape;718;g1e50cc3e3e3_2_15"/>
          <p:cNvSpPr txBox="1">
            <a:spLocks noGrp="1"/>
          </p:cNvSpPr>
          <p:nvPr>
            <p:ph type="body" idx="1"/>
          </p:nvPr>
        </p:nvSpPr>
        <p:spPr>
          <a:xfrm>
            <a:off x="5395574" y="1348741"/>
            <a:ext cx="3679845" cy="47396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14300" lvl="0" indent="0" rtl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SzPct val="140000"/>
            </a:pPr>
            <a:r>
              <a:rPr lang="it-IT" sz="1800" dirty="0" err="1"/>
              <a:t>Based</a:t>
            </a:r>
            <a:r>
              <a:rPr lang="it-IT" sz="1800" dirty="0"/>
              <a:t> on </a:t>
            </a:r>
            <a:r>
              <a:rPr lang="it-IT" sz="1800" dirty="0" err="1"/>
              <a:t>importance-weighted</a:t>
            </a:r>
            <a:r>
              <a:rPr lang="it-IT" sz="1800" dirty="0"/>
              <a:t> sampling</a:t>
            </a:r>
            <a:endParaRPr lang="en-US" sz="1800" dirty="0"/>
          </a:p>
          <a:p>
            <a:pPr marL="571500" indent="-34290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SzPct val="140000"/>
              <a:buFont typeface="Arial" panose="020B0604020202020204" pitchFamily="34" charset="0"/>
              <a:buChar char="•"/>
            </a:pPr>
            <a:r>
              <a:rPr lang="en-US" sz="1800" dirty="0"/>
              <a:t>arms with higher rewards receive a higher importance weight</a:t>
            </a:r>
            <a:endParaRPr lang="it-IT" sz="1800" dirty="0"/>
          </a:p>
          <a:p>
            <a:pPr marL="114300" lvl="0" indent="0" rtl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SzPct val="140000"/>
            </a:pPr>
            <a:r>
              <a:rPr lang="it-IT" sz="1800" dirty="0"/>
              <a:t>Exploration </a:t>
            </a:r>
            <a:r>
              <a:rPr lang="it-IT" sz="1800" dirty="0" err="1"/>
              <a:t>parameter</a:t>
            </a:r>
            <a:r>
              <a:rPr lang="it-IT" sz="1800" dirty="0"/>
              <a:t> 𝛄 ∈ [0,1]:</a:t>
            </a:r>
            <a:endParaRPr lang="en-US" sz="1800" dirty="0"/>
          </a:p>
          <a:p>
            <a:pPr marL="571500" indent="-342900">
              <a:lnSpc>
                <a:spcPct val="120000"/>
              </a:lnSpc>
              <a:spcBef>
                <a:spcPts val="300"/>
              </a:spcBef>
              <a:buSzPct val="140000"/>
              <a:buFont typeface="Arial" panose="020B0604020202020204" pitchFamily="34" charset="0"/>
              <a:buChar char="•"/>
            </a:pPr>
            <a:r>
              <a:rPr lang="it-IT" sz="1800" dirty="0"/>
              <a:t>𝛄 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→ 0 : 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more probability according to the weights</a:t>
            </a:r>
          </a:p>
          <a:p>
            <a:pPr marL="571500" indent="-342900">
              <a:lnSpc>
                <a:spcPct val="120000"/>
              </a:lnSpc>
              <a:spcBef>
                <a:spcPts val="600"/>
              </a:spcBef>
              <a:spcAft>
                <a:spcPts val="900"/>
              </a:spcAft>
              <a:buSzPct val="140000"/>
              <a:buFont typeface="Arial" panose="020B0604020202020204" pitchFamily="34" charset="0"/>
              <a:buChar char="•"/>
            </a:pPr>
            <a:r>
              <a:rPr lang="it-IT" sz="1800" dirty="0"/>
              <a:t>𝛄 </a:t>
            </a: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→ 1 : 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probability distribution over the arms tends to be uniform</a:t>
            </a:r>
          </a:p>
          <a:p>
            <a:pPr marL="114300" lvl="0" indent="0" rtl="0">
              <a:lnSpc>
                <a:spcPct val="120000"/>
              </a:lnSpc>
              <a:spcBef>
                <a:spcPts val="0"/>
              </a:spcBef>
              <a:buSzPct val="140000"/>
            </a:pPr>
            <a:r>
              <a:rPr lang="it-IT" sz="1800" dirty="0" err="1"/>
              <a:t>Sensitivity</a:t>
            </a:r>
            <a:r>
              <a:rPr lang="it-IT" sz="1800" dirty="0"/>
              <a:t> </a:t>
            </a:r>
            <a:r>
              <a:rPr lang="it-IT" sz="1800" dirty="0" err="1"/>
              <a:t>analysis</a:t>
            </a:r>
            <a:r>
              <a:rPr lang="it-IT" sz="1800" dirty="0"/>
              <a:t>:</a:t>
            </a:r>
            <a:endParaRPr lang="en-US" sz="1800" dirty="0"/>
          </a:p>
          <a:p>
            <a:pPr marL="571500" indent="-342900">
              <a:lnSpc>
                <a:spcPct val="120000"/>
              </a:lnSpc>
              <a:spcBef>
                <a:spcPts val="300"/>
              </a:spcBef>
              <a:buSzPct val="140000"/>
              <a:buFont typeface="Arial" panose="020B0604020202020204" pitchFamily="34" charset="0"/>
              <a:buChar char="•"/>
            </a:pPr>
            <a:r>
              <a:rPr lang="en-GB" sz="1800" dirty="0"/>
              <a:t>Fixed</a:t>
            </a:r>
            <a:r>
              <a:rPr lang="it-IT" sz="1800" dirty="0"/>
              <a:t> 𝛄 = 0.05</a:t>
            </a:r>
          </a:p>
        </p:txBody>
      </p:sp>
      <p:pic>
        <p:nvPicPr>
          <p:cNvPr id="719" name="Google Shape;719;g1e50cc3e3e3_2_15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475" y="1763325"/>
            <a:ext cx="5246099" cy="39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g1e50cc3e3e3_2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75" y="625020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e50cc3e3e3_2_23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Step 6: </a:t>
            </a:r>
            <a:r>
              <a:rPr lang="en-US" dirty="0"/>
              <a:t>Simplified version of step 5 </a:t>
            </a:r>
            <a:r>
              <a:rPr lang="it-IT" dirty="0"/>
              <a:t>setting (3 </a:t>
            </a:r>
            <a:r>
              <a:rPr lang="it-IT" dirty="0" err="1"/>
              <a:t>phases</a:t>
            </a:r>
            <a:r>
              <a:rPr lang="it-IT" dirty="0"/>
              <a:t>)</a:t>
            </a:r>
            <a:endParaRPr dirty="0"/>
          </a:p>
        </p:txBody>
      </p:sp>
      <p:sp>
        <p:nvSpPr>
          <p:cNvPr id="726" name="Google Shape;726;g1e50cc3e3e3_2_23"/>
          <p:cNvSpPr txBox="1">
            <a:spLocks noGrp="1"/>
          </p:cNvSpPr>
          <p:nvPr>
            <p:ph type="body" idx="1"/>
          </p:nvPr>
        </p:nvSpPr>
        <p:spPr>
          <a:xfrm>
            <a:off x="5014550" y="1417900"/>
            <a:ext cx="40005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14300" lvl="0" indent="0" algn="l" rtl="0">
              <a:spcBef>
                <a:spcPts val="1200"/>
              </a:spcBef>
              <a:spcAft>
                <a:spcPts val="600"/>
              </a:spcAft>
              <a:buSzPts val="1800"/>
            </a:pPr>
            <a:r>
              <a:rPr lang="it-IT" dirty="0" err="1"/>
              <a:t>Sensitivity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:</a:t>
            </a:r>
          </a:p>
          <a:p>
            <a:pPr lvl="0" indent="-342900" algn="l" rtl="0">
              <a:spcBef>
                <a:spcPts val="300"/>
              </a:spcBef>
              <a:spcAft>
                <a:spcPts val="600"/>
              </a:spcAft>
              <a:buSzPct val="140000"/>
              <a:buFont typeface="Arial" panose="020B0604020202020204" pitchFamily="34" charset="0"/>
              <a:buChar char="•"/>
            </a:pPr>
            <a:r>
              <a:rPr lang="it-IT" dirty="0"/>
              <a:t>SW UCB1 and CUSUM UCB1 set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parameters</a:t>
            </a:r>
            <a:r>
              <a:rPr lang="it-IT" dirty="0"/>
              <a:t> of step 5.</a:t>
            </a:r>
          </a:p>
          <a:p>
            <a:pPr marL="114300" lvl="0" indent="0" algn="l" rtl="0">
              <a:spcBef>
                <a:spcPts val="1200"/>
              </a:spcBef>
              <a:spcAft>
                <a:spcPts val="1200"/>
              </a:spcAft>
              <a:buSzPts val="1800"/>
            </a:pPr>
            <a:endParaRPr lang="it-IT" dirty="0"/>
          </a:p>
          <a:p>
            <a:pPr marL="114300" lvl="0" indent="0" algn="l" rtl="0">
              <a:spcBef>
                <a:spcPts val="1200"/>
              </a:spcBef>
              <a:spcAft>
                <a:spcPts val="1200"/>
              </a:spcAft>
              <a:buSzPts val="1800"/>
            </a:pPr>
            <a:r>
              <a:rPr lang="it-IT" dirty="0"/>
              <a:t>EXP3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suffers</a:t>
            </a:r>
            <a:r>
              <a:rPr lang="it-IT" dirty="0"/>
              <a:t> from a linear </a:t>
            </a:r>
            <a:r>
              <a:rPr lang="it-IT" dirty="0" err="1"/>
              <a:t>regret</a:t>
            </a:r>
            <a:r>
              <a:rPr lang="it-IT" dirty="0"/>
              <a:t> due to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constant</a:t>
            </a:r>
            <a:r>
              <a:rPr lang="it-IT" dirty="0"/>
              <a:t> </a:t>
            </a:r>
            <a:r>
              <a:rPr lang="it-IT" dirty="0" err="1"/>
              <a:t>exploration</a:t>
            </a:r>
            <a:endParaRPr lang="it-IT" dirty="0"/>
          </a:p>
          <a:p>
            <a:pPr lvl="0" indent="-342900" algn="l" rtl="0">
              <a:spcBef>
                <a:spcPts val="600"/>
              </a:spcBef>
              <a:spcAft>
                <a:spcPts val="1200"/>
              </a:spcAft>
              <a:buSzPct val="140000"/>
              <a:buFont typeface="Arial" panose="020B0604020202020204" pitchFamily="34" charset="0"/>
              <a:buChar char="•"/>
            </a:pPr>
            <a:r>
              <a:rPr lang="it-IT" dirty="0"/>
              <a:t>Non-</a:t>
            </a:r>
            <a:r>
              <a:rPr lang="it-IT" dirty="0" err="1"/>
              <a:t>stationary</a:t>
            </a:r>
            <a:r>
              <a:rPr lang="it-IT" dirty="0"/>
              <a:t> </a:t>
            </a:r>
            <a:r>
              <a:rPr lang="it-IT" dirty="0" err="1"/>
              <a:t>flavors</a:t>
            </a:r>
            <a:r>
              <a:rPr lang="it-IT" dirty="0"/>
              <a:t> of UCB1 </a:t>
            </a:r>
            <a:r>
              <a:rPr lang="it-IT" dirty="0" err="1"/>
              <a:t>outperform</a:t>
            </a:r>
            <a:r>
              <a:rPr lang="it-IT" dirty="0"/>
              <a:t> EXP3</a:t>
            </a:r>
          </a:p>
        </p:txBody>
      </p:sp>
      <p:pic>
        <p:nvPicPr>
          <p:cNvPr id="727" name="Google Shape;727;g1e50cc3e3e3_2_23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1308650"/>
            <a:ext cx="4759576" cy="47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g1e50cc3e3e3_2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75" y="625020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e50cc3e3e3_2_34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Step 6: more </a:t>
            </a:r>
            <a:r>
              <a:rPr lang="it-IT" dirty="0" err="1"/>
              <a:t>phases</a:t>
            </a:r>
            <a:r>
              <a:rPr lang="it-IT" dirty="0"/>
              <a:t> setting (25 </a:t>
            </a:r>
            <a:r>
              <a:rPr lang="it-IT" dirty="0" err="1"/>
              <a:t>phases</a:t>
            </a:r>
            <a:r>
              <a:rPr lang="it-IT" dirty="0"/>
              <a:t>)</a:t>
            </a:r>
            <a:endParaRPr dirty="0"/>
          </a:p>
        </p:txBody>
      </p:sp>
      <p:sp>
        <p:nvSpPr>
          <p:cNvPr id="734" name="Google Shape;734;g1e50cc3e3e3_2_34"/>
          <p:cNvSpPr txBox="1">
            <a:spLocks noGrp="1"/>
          </p:cNvSpPr>
          <p:nvPr>
            <p:ph type="body" idx="1"/>
          </p:nvPr>
        </p:nvSpPr>
        <p:spPr>
          <a:xfrm>
            <a:off x="4667148" y="1388500"/>
            <a:ext cx="4397727" cy="473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SzPts val="1800"/>
            </a:pPr>
            <a:r>
              <a:rPr lang="it-IT" sz="1600" dirty="0" err="1"/>
              <a:t>Sensitivity</a:t>
            </a:r>
            <a:r>
              <a:rPr lang="it-IT" sz="1600" dirty="0"/>
              <a:t> </a:t>
            </a:r>
            <a:r>
              <a:rPr lang="it-IT" sz="1600" dirty="0" err="1"/>
              <a:t>analysis</a:t>
            </a:r>
            <a:r>
              <a:rPr lang="it-IT" sz="1600" dirty="0"/>
              <a:t>:</a:t>
            </a:r>
          </a:p>
          <a:p>
            <a:pPr lvl="0" indent="-342900" algn="l" rtl="0">
              <a:lnSpc>
                <a:spcPct val="120000"/>
              </a:lnSpc>
              <a:spcBef>
                <a:spcPts val="300"/>
              </a:spcBef>
              <a:spcAft>
                <a:spcPts val="1200"/>
              </a:spcAft>
              <a:buSzPct val="140000"/>
              <a:buFont typeface="Arial" panose="020B0604020202020204" pitchFamily="34" charset="0"/>
              <a:buChar char="•"/>
            </a:pPr>
            <a:r>
              <a:rPr lang="it-IT" sz="1600" dirty="0"/>
              <a:t>window size of SW UCB1 </a:t>
            </a:r>
            <a:r>
              <a:rPr lang="it-IT" sz="1600" dirty="0" err="1"/>
              <a:t>changes</a:t>
            </a:r>
            <a:r>
              <a:rPr lang="it-IT" sz="1600" dirty="0"/>
              <a:t> </a:t>
            </a:r>
            <a:r>
              <a:rPr lang="it-IT" sz="1600" dirty="0" err="1"/>
              <a:t>only</a:t>
            </a:r>
            <a:endParaRPr lang="it-IT" sz="1600" dirty="0"/>
          </a:p>
          <a:p>
            <a:pPr marL="114300" lvl="0" indent="0" algn="l" rtl="0">
              <a:lnSpc>
                <a:spcPct val="120000"/>
              </a:lnSpc>
              <a:spcBef>
                <a:spcPts val="1200"/>
              </a:spcBef>
              <a:spcAft>
                <a:spcPts val="300"/>
              </a:spcAft>
              <a:buSzPct val="140000"/>
            </a:pPr>
            <a:r>
              <a:rPr lang="en-US" sz="1600" dirty="0"/>
              <a:t>EXP3 outperforms all versions of UCB1</a:t>
            </a:r>
          </a:p>
          <a:p>
            <a:pPr indent="-342900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Clr>
                <a:schemeClr val="tx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1600" dirty="0"/>
              <a:t>robustness to adversarial changes</a:t>
            </a:r>
          </a:p>
          <a:p>
            <a:pPr indent="-3429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40000"/>
              <a:buFont typeface="Arial" panose="020B0604020202020204" pitchFamily="34" charset="0"/>
              <a:buChar char="•"/>
            </a:pPr>
            <a:r>
              <a:rPr lang="en-US" sz="1600" dirty="0"/>
              <a:t>capable of adapting the learning rate based on the information collected over time</a:t>
            </a:r>
          </a:p>
          <a:p>
            <a:pPr marL="114300" lvl="0" indent="0" algn="l" rtl="0">
              <a:lnSpc>
                <a:spcPct val="120000"/>
              </a:lnSpc>
              <a:spcBef>
                <a:spcPts val="1800"/>
              </a:spcBef>
              <a:spcAft>
                <a:spcPts val="300"/>
              </a:spcAft>
              <a:buSzPct val="140000"/>
            </a:pPr>
            <a:r>
              <a:rPr lang="en-US" sz="1600" dirty="0"/>
              <a:t>CUSUM UCB1 is the second best performing</a:t>
            </a:r>
          </a:p>
          <a:p>
            <a:pPr lvl="0" indent="-342900" algn="l" rtl="0">
              <a:lnSpc>
                <a:spcPct val="120000"/>
              </a:lnSpc>
              <a:spcBef>
                <a:spcPts val="300"/>
              </a:spcBef>
              <a:buClrTx/>
              <a:buSzPct val="140000"/>
              <a:buFont typeface="Arial" panose="020B0604020202020204" pitchFamily="34" charset="0"/>
              <a:buChar char="•"/>
            </a:pPr>
            <a:r>
              <a:rPr lang="en-US" sz="1600" dirty="0"/>
              <a:t>fixed methodology for calculating the threshold value and detecting out-of-control values</a:t>
            </a:r>
            <a:endParaRPr lang="it-IT" sz="1600" dirty="0"/>
          </a:p>
        </p:txBody>
      </p:sp>
      <p:pic>
        <p:nvPicPr>
          <p:cNvPr id="735" name="Google Shape;735;g1e50cc3e3e3_2_34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5" y="1385490"/>
            <a:ext cx="4664223" cy="46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1e50cc3e3e3_2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75" y="625020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e50cc3e3e3_2_54"/>
          <p:cNvSpPr txBox="1">
            <a:spLocks noGrp="1"/>
          </p:cNvSpPr>
          <p:nvPr>
            <p:ph type="ctrTitle"/>
          </p:nvPr>
        </p:nvSpPr>
        <p:spPr>
          <a:xfrm>
            <a:off x="695334" y="4882425"/>
            <a:ext cx="7772400" cy="96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Thank you for your attention!</a:t>
            </a:r>
            <a:endParaRPr/>
          </a:p>
        </p:txBody>
      </p:sp>
      <p:pic>
        <p:nvPicPr>
          <p:cNvPr id="749" name="Google Shape;749;g1e50cc3e3e3_2_54"/>
          <p:cNvPicPr preferRelativeResize="0"/>
          <p:nvPr/>
        </p:nvPicPr>
        <p:blipFill rotWithShape="1">
          <a:blip r:embed="rId3">
            <a:alphaModFix/>
          </a:blip>
          <a:srcRect t="17600" b="14681"/>
          <a:stretch/>
        </p:blipFill>
        <p:spPr>
          <a:xfrm>
            <a:off x="0" y="0"/>
            <a:ext cx="9144000" cy="38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g1e50cc3e3e3_2_54" descr="Y:\IMMAGINE _COORDINATA_2014\LOGO_UFFICIALE\01_Polimi_centrato\eps\01_Polimi_centrato_COL_negativ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25" y="1850120"/>
            <a:ext cx="2133600" cy="1457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0</a:t>
            </a:r>
            <a:br>
              <a:rPr lang="it-IT"/>
            </a:br>
            <a:r>
              <a:rPr lang="it-IT"/>
              <a:t>Daily click cost</a:t>
            </a:r>
            <a:endParaRPr/>
          </a:p>
        </p:txBody>
      </p:sp>
      <p:pic>
        <p:nvPicPr>
          <p:cNvPr id="476" name="Google Shape;476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09941" y="2592307"/>
            <a:ext cx="4629148" cy="35103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7" name="Google Shape;47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7017" y="1622191"/>
            <a:ext cx="3494995" cy="776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0</a:t>
            </a:r>
            <a:br>
              <a:rPr lang="it-IT"/>
            </a:br>
            <a:r>
              <a:rPr lang="it-IT"/>
              <a:t>Conversion rate</a:t>
            </a:r>
            <a:endParaRPr/>
          </a:p>
        </p:txBody>
      </p:sp>
      <p:pic>
        <p:nvPicPr>
          <p:cNvPr id="484" name="Google Shape;484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92772" y="1467284"/>
            <a:ext cx="5958455" cy="456079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5" name="Google Shape;48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0</a:t>
            </a:r>
            <a:br>
              <a:rPr lang="it-IT"/>
            </a:br>
            <a:r>
              <a:rPr lang="it-IT"/>
              <a:t>Clairvoyant algorithm</a:t>
            </a:r>
            <a:endParaRPr/>
          </a:p>
        </p:txBody>
      </p:sp>
      <p:pic>
        <p:nvPicPr>
          <p:cNvPr id="491" name="Google Shape;491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58155" y="1817812"/>
            <a:ext cx="4803610" cy="111044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2" name="Google Shape;492;p6"/>
          <p:cNvSpPr txBox="1"/>
          <p:nvPr/>
        </p:nvSpPr>
        <p:spPr>
          <a:xfrm>
            <a:off x="517070" y="2160939"/>
            <a:ext cx="17852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Pricing problem: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"/>
          <p:cNvSpPr txBox="1"/>
          <p:nvPr/>
        </p:nvSpPr>
        <p:spPr>
          <a:xfrm>
            <a:off x="517070" y="4143064"/>
            <a:ext cx="22315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Advertising problem: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7696" y="4090743"/>
            <a:ext cx="5064931" cy="11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1 : Pricing</a:t>
            </a:r>
            <a:endParaRPr/>
          </a:p>
        </p:txBody>
      </p:sp>
      <p:sp>
        <p:nvSpPr>
          <p:cNvPr id="501" name="Google Shape;501;p7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323726" cy="422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it-IT" sz="1800"/>
              <a:t>All customers belong to C1</a:t>
            </a:r>
            <a:endParaRPr sz="1800"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it-IT" sz="1800"/>
              <a:t>The bid is fixed at 2€ for each ad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it-IT" sz="1800"/>
              <a:t>The number of customers that enter the website each day is 92 people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1800"/>
              <a:t>We employ two different algorithm to maximise the reward: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1800"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lang="it-IT" sz="1800"/>
              <a:t>UCB-1: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1800"/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lang="it-IT" sz="1800"/>
              <a:t>Thompson Sampling:</a:t>
            </a:r>
            <a:endParaRPr sz="1800"/>
          </a:p>
        </p:txBody>
      </p:sp>
      <p:pic>
        <p:nvPicPr>
          <p:cNvPr id="502" name="Google Shape;50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6614" y="3715595"/>
            <a:ext cx="2315386" cy="69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8604" y="4902225"/>
            <a:ext cx="3637100" cy="25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1 : Results</a:t>
            </a:r>
            <a:endParaRPr/>
          </a:p>
        </p:txBody>
      </p:sp>
      <p:pic>
        <p:nvPicPr>
          <p:cNvPr id="510" name="Google Shape;510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7588" y="2067039"/>
            <a:ext cx="4335525" cy="317987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1" name="Google Shape;51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2067039"/>
            <a:ext cx="4394412" cy="317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"/>
          <p:cNvSpPr txBox="1"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Step 1 : Results</a:t>
            </a:r>
            <a:endParaRPr/>
          </a:p>
        </p:txBody>
      </p:sp>
      <p:pic>
        <p:nvPicPr>
          <p:cNvPr id="518" name="Google Shape;518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1829" y="2024119"/>
            <a:ext cx="4363130" cy="323305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9" name="Google Shape;51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9042" y="2024119"/>
            <a:ext cx="4340678" cy="3233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075" y="6206250"/>
            <a:ext cx="3010825" cy="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1165</Words>
  <PresentationFormat>Presentazione su schermo (4:3)</PresentationFormat>
  <Paragraphs>165</Paragraphs>
  <Slides>35</Slides>
  <Notes>35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0" baseType="lpstr">
      <vt:lpstr>Arial</vt:lpstr>
      <vt:lpstr>Calibri</vt:lpstr>
      <vt:lpstr>Courier New</vt:lpstr>
      <vt:lpstr>Noto Sans Symbols</vt:lpstr>
      <vt:lpstr>POLI</vt:lpstr>
      <vt:lpstr>Titolo presentazione sottotitolo</vt:lpstr>
      <vt:lpstr>Step 0 </vt:lpstr>
      <vt:lpstr>Step 0 Number of clicks</vt:lpstr>
      <vt:lpstr>Step 0 Daily click cost</vt:lpstr>
      <vt:lpstr>Step 0 Conversion rate</vt:lpstr>
      <vt:lpstr>Step 0 Clairvoyant algorithm</vt:lpstr>
      <vt:lpstr>Step 1 : Pricing</vt:lpstr>
      <vt:lpstr>Step 1 : Results</vt:lpstr>
      <vt:lpstr>Step 1 : Results</vt:lpstr>
      <vt:lpstr>Step 2 : Advertising</vt:lpstr>
      <vt:lpstr>Step 2 : Results</vt:lpstr>
      <vt:lpstr>Step 2 : Results</vt:lpstr>
      <vt:lpstr>Step 2 : Results</vt:lpstr>
      <vt:lpstr>Step 3 : Pricing + Advertising </vt:lpstr>
      <vt:lpstr>Step 3 : Results</vt:lpstr>
      <vt:lpstr>Step 3 : Results</vt:lpstr>
      <vt:lpstr>Step 4: Multiple customers</vt:lpstr>
      <vt:lpstr>Step 4 : Results</vt:lpstr>
      <vt:lpstr>Step 4 : Results</vt:lpstr>
      <vt:lpstr>Step 4 : Unexpected behaviour</vt:lpstr>
      <vt:lpstr>Step 5: Setting </vt:lpstr>
      <vt:lpstr>Step 5 : Algorithms</vt:lpstr>
      <vt:lpstr>Step 5 : Sliding Window UCB1</vt:lpstr>
      <vt:lpstr>Step 5: CUSUM UCB1</vt:lpstr>
      <vt:lpstr>Step 5: Analysis of M </vt:lpstr>
      <vt:lpstr>Step 5: Analysis of ε</vt:lpstr>
      <vt:lpstr>Step 5: Analysis of h</vt:lpstr>
      <vt:lpstr>Step 5: Analysis of α</vt:lpstr>
      <vt:lpstr>Step 5: Algorithms Comparison</vt:lpstr>
      <vt:lpstr>Step 5: Results</vt:lpstr>
      <vt:lpstr>Step 6 : Dealing with non-stationary environments with many abrupt changes</vt:lpstr>
      <vt:lpstr>Step 6 : EXP3 algorithm</vt:lpstr>
      <vt:lpstr>Step 6: Simplified version of step 5 setting (3 phases)</vt:lpstr>
      <vt:lpstr>Step 6: more phases setting (25 phases)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 </cp:lastModifiedBy>
  <dcterms:created xsi:type="dcterms:W3CDTF">2015-05-26T12:27:57Z</dcterms:created>
  <dcterms:modified xsi:type="dcterms:W3CDTF">2023-07-21T20:32:32Z</dcterms:modified>
</cp:coreProperties>
</file>